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Codec Pro" charset="1" panose="00000500000000000000"/>
      <p:regular r:id="rId18"/>
    </p:embeddedFont>
    <p:embeddedFont>
      <p:font typeface="Noto Serif Bold" charset="1" panose="02020800060500020200"/>
      <p:regular r:id="rId19"/>
    </p:embeddedFont>
    <p:embeddedFont>
      <p:font typeface="Noto Serif" charset="1" panose="02020600060500020200"/>
      <p:regular r:id="rId20"/>
    </p:embeddedFont>
    <p:embeddedFont>
      <p:font typeface="Noto Serif Ethiopic Bold" charset="1" panose="02020502060505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37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../media/image43.jpeg" Type="http://schemas.openxmlformats.org/officeDocument/2006/relationships/image"/><Relationship Id="rId14" Target="../media/VAGNyZ4u2Bk.mp4" Type="http://schemas.openxmlformats.org/officeDocument/2006/relationships/video"/><Relationship Id="rId15" Target="../media/VAGNyZ4u2Bk.mp4" Type="http://schemas.microsoft.com/office/2007/relationships/media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4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5650" y="2813374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561" y="1220254"/>
            <a:ext cx="6225249" cy="8631195"/>
          </a:xfrm>
          <a:custGeom>
            <a:avLst/>
            <a:gdLst/>
            <a:ahLst/>
            <a:cxnLst/>
            <a:rect r="r" b="b" t="t" l="l"/>
            <a:pathLst>
              <a:path h="8631195" w="6225249">
                <a:moveTo>
                  <a:pt x="0" y="0"/>
                </a:moveTo>
                <a:lnTo>
                  <a:pt x="6225249" y="0"/>
                </a:lnTo>
                <a:lnTo>
                  <a:pt x="6225249" y="8631195"/>
                </a:lnTo>
                <a:lnTo>
                  <a:pt x="0" y="8631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37298" y="-599158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37298" y="507969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7298" y="4420265"/>
            <a:ext cx="9422002" cy="1199164"/>
          </a:xfrm>
          <a:custGeom>
            <a:avLst/>
            <a:gdLst/>
            <a:ahLst/>
            <a:cxnLst/>
            <a:rect r="r" b="b" t="t" l="l"/>
            <a:pathLst>
              <a:path h="1199164" w="9422002">
                <a:moveTo>
                  <a:pt x="0" y="0"/>
                </a:moveTo>
                <a:lnTo>
                  <a:pt x="9422002" y="0"/>
                </a:lnTo>
                <a:lnTo>
                  <a:pt x="9422002" y="1199164"/>
                </a:lnTo>
                <a:lnTo>
                  <a:pt x="0" y="1199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53080" y="4101138"/>
            <a:ext cx="10990438" cy="143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  <a:spcBef>
                <a:spcPct val="0"/>
              </a:spcBef>
            </a:pPr>
            <a:r>
              <a:rPr lang="en-US" sz="41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ROBOTIC CAR USING DISTANCE SENSOR IN TINKERCAD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287" y="1698214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5669" y="6918197"/>
            <a:ext cx="6361200" cy="4114800"/>
          </a:xfrm>
          <a:custGeom>
            <a:avLst/>
            <a:gdLst/>
            <a:ahLst/>
            <a:cxnLst/>
            <a:rect r="r" b="b" t="t" l="l"/>
            <a:pathLst>
              <a:path h="4114800" w="6361200">
                <a:moveTo>
                  <a:pt x="0" y="0"/>
                </a:moveTo>
                <a:lnTo>
                  <a:pt x="6361200" y="0"/>
                </a:lnTo>
                <a:lnTo>
                  <a:pt x="6361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92416" y="7615014"/>
            <a:ext cx="2407563" cy="1895409"/>
          </a:xfrm>
          <a:custGeom>
            <a:avLst/>
            <a:gdLst/>
            <a:ahLst/>
            <a:cxnLst/>
            <a:rect r="r" b="b" t="t" l="l"/>
            <a:pathLst>
              <a:path h="1895409" w="2407563">
                <a:moveTo>
                  <a:pt x="0" y="0"/>
                </a:moveTo>
                <a:lnTo>
                  <a:pt x="2407563" y="0"/>
                </a:lnTo>
                <a:lnTo>
                  <a:pt x="2407563" y="1895409"/>
                </a:lnTo>
                <a:lnTo>
                  <a:pt x="0" y="189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96113" y="-170402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200" y="1491620"/>
            <a:ext cx="8969266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023" y="2879678"/>
            <a:ext cx="15133441" cy="528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3266" indent="-361633" lvl="1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Integrate additional sensors (e.g., infrared, camera) for more advanced navigation.</a:t>
            </a:r>
          </a:p>
          <a:p>
            <a:pPr algn="just" marL="723266" indent="-361633" lvl="1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Implement more sophisticated algorithms for path planning and object recognition.</a:t>
            </a:r>
          </a:p>
          <a:p>
            <a:pPr algn="just" marL="723266" indent="-361633" lvl="1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Transition from simulation to a physical prototype for real-world testing.</a:t>
            </a:r>
          </a:p>
          <a:p>
            <a:pPr algn="just" marL="723266" indent="-361633" lvl="1">
              <a:lnSpc>
                <a:spcPts val="4690"/>
              </a:lnSpc>
              <a:buFont typeface="Arial"/>
              <a:buChar char="•"/>
            </a:pPr>
            <a:r>
              <a:rPr lang="en-US" sz="3350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Explore machine learning techniques for improving obstacle detection and decision-making processes</a:t>
            </a:r>
          </a:p>
          <a:p>
            <a:pPr algn="just">
              <a:lnSpc>
                <a:spcPts val="412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82207" y="74530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28870" y="9632500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2007" y="-46551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9367" y="1200150"/>
            <a:ext cx="8969266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FB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566591">
            <a:off x="-4514499" y="-4209292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66591">
            <a:off x="13940682" y="1032386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478" y="-90851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81154" y="-29931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2270" y="7118605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44869" y="9102688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2731" y="9346576"/>
            <a:ext cx="3772581" cy="3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www.reallygreatsite.com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764988" y="2061952"/>
            <a:ext cx="6933879" cy="6807808"/>
          </a:xfrm>
          <a:custGeom>
            <a:avLst/>
            <a:gdLst/>
            <a:ahLst/>
            <a:cxnLst/>
            <a:rect r="r" b="b" t="t" l="l"/>
            <a:pathLst>
              <a:path h="6807808" w="6933879">
                <a:moveTo>
                  <a:pt x="0" y="0"/>
                </a:moveTo>
                <a:lnTo>
                  <a:pt x="6933879" y="0"/>
                </a:lnTo>
                <a:lnTo>
                  <a:pt x="6933879" y="6807809"/>
                </a:lnTo>
                <a:lnTo>
                  <a:pt x="0" y="6807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79134" y="2844592"/>
            <a:ext cx="5242528" cy="52425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12731" y="2854213"/>
            <a:ext cx="7993747" cy="423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</a:p>
          <a:p>
            <a:pPr algn="ctr">
              <a:lnSpc>
                <a:spcPts val="3915"/>
              </a:lnSpc>
              <a:spcBef>
                <a:spcPct val="0"/>
              </a:spcBef>
            </a:pPr>
          </a:p>
          <a:p>
            <a:pPr algn="l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TO DESIGN AND SIMULATE A ROBOTIC CAR EQUIPPED WITH DISTANCE SENSORS THAT CAN AUTONOMOUSLY NAVIGATE ITS ENVIRONMENT, AVOIDING OBSTACLES USING TINKERCAD.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3417" y="1466336"/>
            <a:ext cx="1895248" cy="98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3"/>
              </a:lnSpc>
              <a:spcBef>
                <a:spcPct val="0"/>
              </a:spcBef>
            </a:pPr>
            <a:r>
              <a:rPr lang="en-US" sz="5838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AIM: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0912">
            <a:off x="9630276" y="4526606"/>
            <a:ext cx="9332959" cy="3383198"/>
          </a:xfrm>
          <a:custGeom>
            <a:avLst/>
            <a:gdLst/>
            <a:ahLst/>
            <a:cxnLst/>
            <a:rect r="r" b="b" t="t" l="l"/>
            <a:pathLst>
              <a:path h="3383198" w="9332959">
                <a:moveTo>
                  <a:pt x="0" y="0"/>
                </a:moveTo>
                <a:lnTo>
                  <a:pt x="9332959" y="0"/>
                </a:lnTo>
                <a:lnTo>
                  <a:pt x="9332959" y="3383198"/>
                </a:lnTo>
                <a:lnTo>
                  <a:pt x="0" y="3383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172133"/>
            <a:ext cx="8242898" cy="1049096"/>
          </a:xfrm>
          <a:custGeom>
            <a:avLst/>
            <a:gdLst/>
            <a:ahLst/>
            <a:cxnLst/>
            <a:rect r="r" b="b" t="t" l="l"/>
            <a:pathLst>
              <a:path h="1049096" w="8242898">
                <a:moveTo>
                  <a:pt x="0" y="0"/>
                </a:moveTo>
                <a:lnTo>
                  <a:pt x="8242898" y="0"/>
                </a:lnTo>
                <a:lnTo>
                  <a:pt x="8242898" y="1049096"/>
                </a:lnTo>
                <a:lnTo>
                  <a:pt x="0" y="1049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00187" y="8597869"/>
            <a:ext cx="8946760" cy="4097884"/>
            <a:chOff x="0" y="0"/>
            <a:chExt cx="1386087" cy="6348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6087" cy="634870"/>
            </a:xfrm>
            <a:custGeom>
              <a:avLst/>
              <a:gdLst/>
              <a:ahLst/>
              <a:cxnLst/>
              <a:rect r="r" b="b" t="t" l="l"/>
              <a:pathLst>
                <a:path h="634870" w="1386087">
                  <a:moveTo>
                    <a:pt x="35479" y="0"/>
                  </a:moveTo>
                  <a:lnTo>
                    <a:pt x="1350609" y="0"/>
                  </a:lnTo>
                  <a:cubicBezTo>
                    <a:pt x="1370203" y="0"/>
                    <a:pt x="1386087" y="15884"/>
                    <a:pt x="1386087" y="35479"/>
                  </a:cubicBezTo>
                  <a:lnTo>
                    <a:pt x="1386087" y="599391"/>
                  </a:lnTo>
                  <a:cubicBezTo>
                    <a:pt x="1386087" y="618985"/>
                    <a:pt x="1370203" y="634870"/>
                    <a:pt x="1350609" y="634870"/>
                  </a:cubicBezTo>
                  <a:lnTo>
                    <a:pt x="35479" y="634870"/>
                  </a:lnTo>
                  <a:cubicBezTo>
                    <a:pt x="15884" y="634870"/>
                    <a:pt x="0" y="618985"/>
                    <a:pt x="0" y="599391"/>
                  </a:cubicBezTo>
                  <a:lnTo>
                    <a:pt x="0" y="35479"/>
                  </a:lnTo>
                  <a:cubicBezTo>
                    <a:pt x="0" y="15884"/>
                    <a:pt x="15884" y="0"/>
                    <a:pt x="3547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775" r="0" b="-2277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8803" y="1268540"/>
            <a:ext cx="7325292" cy="77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Noto Serif Ethiopic Bold"/>
                <a:ea typeface="Noto Serif Ethiopic Bold"/>
                <a:cs typeface="Noto Serif Ethiopic Bold"/>
                <a:sym typeface="Noto Serif Ethiopic Bold"/>
              </a:rPr>
              <a:t> SCOPE OF THE PROJECT: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32" y="3246970"/>
            <a:ext cx="9462723" cy="480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414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DESIGN AND SIMULATE A ROBOTIC CAR MODEL IN TINKERCAD.</a:t>
            </a:r>
          </a:p>
          <a:p>
            <a:pPr algn="l" marL="536414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INTEGRATE DISTANCE SENSORS TO DETECT AND AVOID OBSTACLES.</a:t>
            </a:r>
          </a:p>
          <a:p>
            <a:pPr algn="l" marL="536414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 BASIC AUTONOMOUS NAVIGATION ALGORITHMS.</a:t>
            </a:r>
          </a:p>
          <a:p>
            <a:pPr algn="l" marL="536414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 THE SIMULATION TO TEST AND VALIDATE THE CAR’S OBSTACLE AVOIDANCE BEHAVIOR.</a:t>
            </a:r>
          </a:p>
          <a:p>
            <a:pPr algn="l" marL="536414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THIS PROJECT CAN BE EXTENDED TO INCLUDE MORE COMPLEX NAVIGATION ALGORITHMS OR INTEGRATION WITH ADDITIONAL SENSORS.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28765" y="-1506567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11071703" y="0"/>
                </a:moveTo>
                <a:lnTo>
                  <a:pt x="0" y="0"/>
                </a:lnTo>
                <a:lnTo>
                  <a:pt x="0" y="11071703"/>
                </a:lnTo>
                <a:lnTo>
                  <a:pt x="11071703" y="11071703"/>
                </a:lnTo>
                <a:lnTo>
                  <a:pt x="11071703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8055" y="8291726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504666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6"/>
                </a:lnTo>
                <a:lnTo>
                  <a:pt x="0" y="50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3157" y="8082827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5820" y="-55660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138" y="2403342"/>
            <a:ext cx="3961806" cy="2614792"/>
          </a:xfrm>
          <a:custGeom>
            <a:avLst/>
            <a:gdLst/>
            <a:ahLst/>
            <a:cxnLst/>
            <a:rect r="r" b="b" t="t" l="l"/>
            <a:pathLst>
              <a:path h="2614792" w="3961806">
                <a:moveTo>
                  <a:pt x="0" y="0"/>
                </a:moveTo>
                <a:lnTo>
                  <a:pt x="3961805" y="0"/>
                </a:lnTo>
                <a:lnTo>
                  <a:pt x="3961805" y="2614792"/>
                </a:lnTo>
                <a:lnTo>
                  <a:pt x="0" y="2614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1177" y="5018134"/>
            <a:ext cx="3745386" cy="2496924"/>
          </a:xfrm>
          <a:custGeom>
            <a:avLst/>
            <a:gdLst/>
            <a:ahLst/>
            <a:cxnLst/>
            <a:rect r="r" b="b" t="t" l="l"/>
            <a:pathLst>
              <a:path h="2496924" w="3745386">
                <a:moveTo>
                  <a:pt x="0" y="0"/>
                </a:moveTo>
                <a:lnTo>
                  <a:pt x="3745386" y="0"/>
                </a:lnTo>
                <a:lnTo>
                  <a:pt x="3745386" y="2496924"/>
                </a:lnTo>
                <a:lnTo>
                  <a:pt x="0" y="2496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64344" y="7472717"/>
            <a:ext cx="3824438" cy="2151246"/>
          </a:xfrm>
          <a:custGeom>
            <a:avLst/>
            <a:gdLst/>
            <a:ahLst/>
            <a:cxnLst/>
            <a:rect r="r" b="b" t="t" l="l"/>
            <a:pathLst>
              <a:path h="2151246" w="3824438">
                <a:moveTo>
                  <a:pt x="0" y="0"/>
                </a:moveTo>
                <a:lnTo>
                  <a:pt x="3824438" y="0"/>
                </a:lnTo>
                <a:lnTo>
                  <a:pt x="3824438" y="2151246"/>
                </a:lnTo>
                <a:lnTo>
                  <a:pt x="0" y="2151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64515" y="3501041"/>
            <a:ext cx="10404574" cy="364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314" indent="-318657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AUTONOMOUS NAVIGATION IN INDOOR ENVIRONMENTS, SUCH AS WAREHOUSES OR HOMES.</a:t>
            </a:r>
          </a:p>
          <a:p>
            <a:pPr algn="l" marL="637314" indent="-318657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EDUCATIONAL TOOL FOR TEACHING ROBOTICS AND SENSOR INTEGRATION.</a:t>
            </a:r>
          </a:p>
          <a:p>
            <a:pPr algn="l" marL="637314" indent="-318657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FOUNDATION FOR DEVELOPING MORE ADVANCED ROBOTIC SYSTEMS.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464" y="805800"/>
            <a:ext cx="10426814" cy="69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3"/>
              </a:lnSpc>
              <a:spcBef>
                <a:spcPct val="0"/>
              </a:spcBef>
            </a:pPr>
            <a:r>
              <a:rPr lang="en-US" sz="4138">
                <a:solidFill>
                  <a:srgbClr val="000000"/>
                </a:solidFill>
                <a:latin typeface="Noto Serif Ethiopic Bold"/>
                <a:ea typeface="Noto Serif Ethiopic Bold"/>
                <a:cs typeface="Noto Serif Ethiopic Bold"/>
                <a:sym typeface="Noto Serif Ethiopic Bold"/>
              </a:rPr>
              <a:t>RELEVANT USE CASE OF THE PROJECT: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478" y="-90851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81154" y="-29931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2270" y="7118605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44869" y="9102688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2731" y="9346576"/>
            <a:ext cx="3772581" cy="3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www.reallygreatsite.com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19460" y="1526343"/>
            <a:ext cx="7479407" cy="7343418"/>
          </a:xfrm>
          <a:custGeom>
            <a:avLst/>
            <a:gdLst/>
            <a:ahLst/>
            <a:cxnLst/>
            <a:rect r="r" b="b" t="t" l="l"/>
            <a:pathLst>
              <a:path h="7343418" w="7479407">
                <a:moveTo>
                  <a:pt x="0" y="0"/>
                </a:moveTo>
                <a:lnTo>
                  <a:pt x="7479407" y="0"/>
                </a:lnTo>
                <a:lnTo>
                  <a:pt x="7479407" y="7343418"/>
                </a:lnTo>
                <a:lnTo>
                  <a:pt x="0" y="7343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26561" y="2592019"/>
            <a:ext cx="5242528" cy="52425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28816" y="1440618"/>
            <a:ext cx="5649913" cy="82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3"/>
              </a:lnSpc>
              <a:spcBef>
                <a:spcPct val="0"/>
              </a:spcBef>
            </a:pPr>
            <a:r>
              <a:rPr lang="en-US" sz="4838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SOFTWARE USED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3531" y="3418131"/>
            <a:ext cx="6920482" cy="478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51" indent="-328126" lvl="1">
              <a:lnSpc>
                <a:spcPts val="4255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TINKERCAD: FOR DESIGNING AND SIMULATING THE ROBOTIC CAR AND ITS COMPONENTS.</a:t>
            </a:r>
          </a:p>
          <a:p>
            <a:pPr algn="l">
              <a:lnSpc>
                <a:spcPts val="4255"/>
              </a:lnSpc>
            </a:pPr>
          </a:p>
          <a:p>
            <a:pPr algn="l" marL="656251" indent="-328126" lvl="1">
              <a:lnSpc>
                <a:spcPts val="4255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ARDUINO IDE: FOR WRITING AND UPLOADING THE CODE TO THE SIMULATED MICROCONTROLLER.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3372" y="-527382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58047" y="-2522163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3886" y="1938670"/>
            <a:ext cx="2280491" cy="2239027"/>
          </a:xfrm>
          <a:custGeom>
            <a:avLst/>
            <a:gdLst/>
            <a:ahLst/>
            <a:cxnLst/>
            <a:rect r="r" b="b" t="t" l="l"/>
            <a:pathLst>
              <a:path h="2239027" w="2280491">
                <a:moveTo>
                  <a:pt x="0" y="0"/>
                </a:moveTo>
                <a:lnTo>
                  <a:pt x="2280490" y="0"/>
                </a:lnTo>
                <a:lnTo>
                  <a:pt x="2280490" y="2239027"/>
                </a:lnTo>
                <a:lnTo>
                  <a:pt x="0" y="2239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44057" y="2178109"/>
            <a:ext cx="1760148" cy="17601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381367" y="3844516"/>
            <a:ext cx="2116115" cy="2077640"/>
          </a:xfrm>
          <a:custGeom>
            <a:avLst/>
            <a:gdLst/>
            <a:ahLst/>
            <a:cxnLst/>
            <a:rect r="r" b="b" t="t" l="l"/>
            <a:pathLst>
              <a:path h="2077640" w="2116115">
                <a:moveTo>
                  <a:pt x="0" y="0"/>
                </a:moveTo>
                <a:lnTo>
                  <a:pt x="2116115" y="0"/>
                </a:lnTo>
                <a:lnTo>
                  <a:pt x="2116115" y="2077640"/>
                </a:lnTo>
                <a:lnTo>
                  <a:pt x="0" y="207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16883" y="4060794"/>
            <a:ext cx="1645084" cy="16450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56651" y="5465856"/>
            <a:ext cx="2307245" cy="2265295"/>
          </a:xfrm>
          <a:custGeom>
            <a:avLst/>
            <a:gdLst/>
            <a:ahLst/>
            <a:cxnLst/>
            <a:rect r="r" b="b" t="t" l="l"/>
            <a:pathLst>
              <a:path h="2265295" w="2307245">
                <a:moveTo>
                  <a:pt x="0" y="0"/>
                </a:moveTo>
                <a:lnTo>
                  <a:pt x="2307245" y="0"/>
                </a:lnTo>
                <a:lnTo>
                  <a:pt x="2307245" y="2265296"/>
                </a:lnTo>
                <a:lnTo>
                  <a:pt x="0" y="2265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030199" y="5718430"/>
            <a:ext cx="1760148" cy="176014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719" r="0" b="-471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261967" y="6850331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35178" y="2488669"/>
            <a:ext cx="7810675" cy="109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2233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COMPONENT DESIGN: USE TINKERCAD TO DESIGN THE ROBOTIC CAR, INCLUDING WHEELS, MOTORS, AND SENSOR MOUNTS.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12950" y="4375332"/>
            <a:ext cx="7855129" cy="10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3"/>
              </a:lnSpc>
              <a:spcBef>
                <a:spcPct val="0"/>
              </a:spcBef>
            </a:pPr>
            <a:r>
              <a:rPr lang="en-US" sz="2138">
                <a:solidFill>
                  <a:srgbClr val="02233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SENSOR INTEGRATION: ATTACH DISTANCE SENSORS (E.G., ULTRASONIC SENSORS) TO THE CAR AND CONNECT THEM TO A SIMULATED ARDUINO BOARD.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48697" y="6043846"/>
            <a:ext cx="8969444" cy="10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076">
                <a:solidFill>
                  <a:srgbClr val="02233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PROGRAMMING: DEVELOP ARDUINO CODE TO CONTROL THE ROBOTIC CAR'S MOTORS BASED ON ULTRASONIC SENSOR INPUTS, ENABLING REAL-TIME OBSTACLE DETECTION AND AVOIDANCE.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74440" y="7569998"/>
            <a:ext cx="1575054" cy="15750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218142" y="7332678"/>
            <a:ext cx="2087651" cy="2049693"/>
          </a:xfrm>
          <a:custGeom>
            <a:avLst/>
            <a:gdLst/>
            <a:ahLst/>
            <a:cxnLst/>
            <a:rect r="r" b="b" t="t" l="l"/>
            <a:pathLst>
              <a:path h="2049693" w="2087651">
                <a:moveTo>
                  <a:pt x="0" y="0"/>
                </a:moveTo>
                <a:lnTo>
                  <a:pt x="2087650" y="0"/>
                </a:lnTo>
                <a:lnTo>
                  <a:pt x="2087650" y="2049693"/>
                </a:lnTo>
                <a:lnTo>
                  <a:pt x="0" y="204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24131" y="7950227"/>
            <a:ext cx="9985586" cy="10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3"/>
              </a:lnSpc>
              <a:spcBef>
                <a:spcPct val="0"/>
              </a:spcBef>
            </a:pPr>
            <a:r>
              <a:rPr lang="en-US" sz="2138">
                <a:solidFill>
                  <a:srgbClr val="02233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SIMULATION AND TESTING: SIMULATE THE ROBOTIC CAR'S NAVIGATION IN TINKERCAD, VALIDATING ITS OBSTACLE AVOIDANCE BEHAVIOR THROUGH ITERATIVE TESTING AND ADJUSTMENTS.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18250" y="661837"/>
            <a:ext cx="4399303" cy="64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3"/>
              </a:lnSpc>
              <a:spcBef>
                <a:spcPct val="0"/>
              </a:spcBef>
            </a:pPr>
            <a:r>
              <a:rPr lang="en-US" sz="3738">
                <a:solidFill>
                  <a:srgbClr val="02233D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METHODOLOGIES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0912">
            <a:off x="9630276" y="4526606"/>
            <a:ext cx="9332959" cy="3383198"/>
          </a:xfrm>
          <a:custGeom>
            <a:avLst/>
            <a:gdLst/>
            <a:ahLst/>
            <a:cxnLst/>
            <a:rect r="r" b="b" t="t" l="l"/>
            <a:pathLst>
              <a:path h="3383198" w="9332959">
                <a:moveTo>
                  <a:pt x="0" y="0"/>
                </a:moveTo>
                <a:lnTo>
                  <a:pt x="9332959" y="0"/>
                </a:lnTo>
                <a:lnTo>
                  <a:pt x="9332959" y="3383198"/>
                </a:lnTo>
                <a:lnTo>
                  <a:pt x="0" y="3383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144000" cy="1163782"/>
          </a:xfrm>
          <a:custGeom>
            <a:avLst/>
            <a:gdLst/>
            <a:ahLst/>
            <a:cxnLst/>
            <a:rect r="r" b="b" t="t" l="l"/>
            <a:pathLst>
              <a:path h="1163782" w="9144000">
                <a:moveTo>
                  <a:pt x="0" y="0"/>
                </a:moveTo>
                <a:lnTo>
                  <a:pt x="9144000" y="0"/>
                </a:lnTo>
                <a:lnTo>
                  <a:pt x="9144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4896" y="1163782"/>
            <a:ext cx="11269422" cy="8729479"/>
          </a:xfrm>
          <a:custGeom>
            <a:avLst/>
            <a:gdLst/>
            <a:ahLst/>
            <a:cxnLst/>
            <a:rect r="r" b="b" t="t" l="l"/>
            <a:pathLst>
              <a:path h="8729479" w="11269422">
                <a:moveTo>
                  <a:pt x="0" y="0"/>
                </a:moveTo>
                <a:lnTo>
                  <a:pt x="11269423" y="0"/>
                </a:lnTo>
                <a:lnTo>
                  <a:pt x="11269423" y="8729479"/>
                </a:lnTo>
                <a:lnTo>
                  <a:pt x="0" y="8729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43" t="0" r="-7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53750"/>
            <a:ext cx="9144000" cy="77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Noto Serif Ethiopic Bold"/>
                <a:ea typeface="Noto Serif Ethiopic Bold"/>
                <a:cs typeface="Noto Serif Ethiopic Bold"/>
                <a:sym typeface="Noto Serif Ethiopic Bold"/>
              </a:rPr>
              <a:t>FLOW CHART &amp; ALGORITHM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9113" y="-1764625"/>
            <a:ext cx="6856917" cy="6507838"/>
          </a:xfrm>
          <a:custGeom>
            <a:avLst/>
            <a:gdLst/>
            <a:ahLst/>
            <a:cxnLst/>
            <a:rect r="r" b="b" t="t" l="l"/>
            <a:pathLst>
              <a:path h="6507838" w="6856917">
                <a:moveTo>
                  <a:pt x="0" y="0"/>
                </a:moveTo>
                <a:lnTo>
                  <a:pt x="6856917" y="0"/>
                </a:lnTo>
                <a:lnTo>
                  <a:pt x="6856917" y="6507837"/>
                </a:lnTo>
                <a:lnTo>
                  <a:pt x="0" y="650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496" y="1489293"/>
            <a:ext cx="7443754" cy="7308413"/>
          </a:xfrm>
          <a:custGeom>
            <a:avLst/>
            <a:gdLst/>
            <a:ahLst/>
            <a:cxnLst/>
            <a:rect r="r" b="b" t="t" l="l"/>
            <a:pathLst>
              <a:path h="7308413" w="7443754">
                <a:moveTo>
                  <a:pt x="0" y="0"/>
                </a:moveTo>
                <a:lnTo>
                  <a:pt x="7443755" y="0"/>
                </a:lnTo>
                <a:lnTo>
                  <a:pt x="7443755" y="7308414"/>
                </a:lnTo>
                <a:lnTo>
                  <a:pt x="0" y="7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4986" y="824927"/>
            <a:ext cx="13514464" cy="1720023"/>
          </a:xfrm>
          <a:custGeom>
            <a:avLst/>
            <a:gdLst/>
            <a:ahLst/>
            <a:cxnLst/>
            <a:rect r="r" b="b" t="t" l="l"/>
            <a:pathLst>
              <a:path h="1720023" w="13514464">
                <a:moveTo>
                  <a:pt x="0" y="0"/>
                </a:moveTo>
                <a:lnTo>
                  <a:pt x="13514464" y="0"/>
                </a:lnTo>
                <a:lnTo>
                  <a:pt x="13514464" y="1720022"/>
                </a:lnTo>
                <a:lnTo>
                  <a:pt x="0" y="1720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964" y="1684938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41010" y="5276264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121970" y="4023949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680" t="0" r="680" b="0"/>
          <a:stretch>
            <a:fillRect/>
          </a:stretch>
        </p:blipFill>
        <p:spPr>
          <a:xfrm flipH="false" flipV="false" rot="0">
            <a:off x="1858882" y="2865170"/>
            <a:ext cx="14570237" cy="71394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355943"/>
            <a:ext cx="12656402" cy="116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  <a:spcBef>
                <a:spcPct val="0"/>
              </a:spcBef>
            </a:pPr>
            <a:r>
              <a:rPr lang="en-US" sz="68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Stimulation output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24707" y="-639849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66591">
            <a:off x="10882623" y="1571678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32" y="1406744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8907" y="1200150"/>
            <a:ext cx="8233641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0717" y="2889874"/>
            <a:ext cx="13244659" cy="50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1520" indent="-510760" lvl="1">
              <a:lnSpc>
                <a:spcPts val="6624"/>
              </a:lnSpc>
              <a:buFont typeface="Arial"/>
              <a:buChar char="•"/>
            </a:pPr>
            <a:r>
              <a:rPr lang="en-US" sz="473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robotic car successfully detects and avoids obstacles using the distance sensors.</a:t>
            </a:r>
          </a:p>
          <a:p>
            <a:pPr algn="l" marL="1021520" indent="-510760" lvl="1">
              <a:lnSpc>
                <a:spcPts val="6624"/>
              </a:lnSpc>
              <a:spcBef>
                <a:spcPct val="0"/>
              </a:spcBef>
              <a:buFont typeface="Arial"/>
              <a:buChar char="•"/>
            </a:pPr>
            <a:r>
              <a:rPr lang="en-US" sz="473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simulation demonstrates basic autonomous navigation capabilities.</a:t>
            </a:r>
          </a:p>
          <a:p>
            <a:pPr algn="l">
              <a:lnSpc>
                <a:spcPts val="662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566591">
            <a:off x="11035023" y="1724078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DAGNni3PRjI</dc:identifier>
  <dcterms:modified xsi:type="dcterms:W3CDTF">2011-08-01T06:04:30Z</dcterms:modified>
  <cp:revision>1</cp:revision>
  <dc:title>White Blue Modern Technology Pitch Deck Presentation</dc:title>
</cp:coreProperties>
</file>